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4" r:id="rId6"/>
    <p:sldId id="265" r:id="rId7"/>
    <p:sldId id="267" r:id="rId8"/>
    <p:sldId id="266" r:id="rId9"/>
    <p:sldId id="268" r:id="rId10"/>
    <p:sldId id="263" r:id="rId11"/>
    <p:sldId id="261" r:id="rId12"/>
  </p:sldIdLst>
  <p:sldSz cx="9144000" cy="6845300"/>
  <p:notesSz cx="9144000" cy="68453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uro Conte" initials="M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D6CA5-5AEA-4120-9FF5-A5FE8DB759D8}" type="datetimeFigureOut">
              <a:rPr lang="it-IT" smtClean="0"/>
              <a:t>03/02/2022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855D0-EC58-4CDA-BF02-E184270921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36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55D0-EC58-4CDA-BF02-E1842709219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04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2043"/>
            <a:ext cx="7772400" cy="1437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33368"/>
            <a:ext cx="6400800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36F2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36F2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4419"/>
            <a:ext cx="397764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4419"/>
            <a:ext cx="397764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36F2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423999" y="0"/>
            <a:ext cx="720090" cy="6840220"/>
          </a:xfrm>
          <a:custGeom>
            <a:avLst/>
            <a:gdLst/>
            <a:ahLst/>
            <a:cxnLst/>
            <a:rect l="l" t="t" r="r" b="b"/>
            <a:pathLst>
              <a:path w="720090" h="6840220">
                <a:moveTo>
                  <a:pt x="720001" y="6120003"/>
                </a:moveTo>
                <a:lnTo>
                  <a:pt x="0" y="6120003"/>
                </a:lnTo>
                <a:lnTo>
                  <a:pt x="0" y="6840004"/>
                </a:lnTo>
                <a:lnTo>
                  <a:pt x="720001" y="6840004"/>
                </a:lnTo>
                <a:lnTo>
                  <a:pt x="720001" y="6120003"/>
                </a:lnTo>
                <a:close/>
              </a:path>
              <a:path w="720090" h="6840220">
                <a:moveTo>
                  <a:pt x="720001" y="0"/>
                </a:moveTo>
                <a:lnTo>
                  <a:pt x="0" y="0"/>
                </a:lnTo>
                <a:lnTo>
                  <a:pt x="0" y="5400002"/>
                </a:lnTo>
                <a:lnTo>
                  <a:pt x="720001" y="5400002"/>
                </a:lnTo>
                <a:lnTo>
                  <a:pt x="720001" y="0"/>
                </a:lnTo>
                <a:close/>
              </a:path>
            </a:pathLst>
          </a:custGeom>
          <a:solidFill>
            <a:srgbClr val="0041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423998" y="5400001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720001" y="0"/>
                </a:moveTo>
                <a:lnTo>
                  <a:pt x="0" y="0"/>
                </a:lnTo>
                <a:lnTo>
                  <a:pt x="0" y="720001"/>
                </a:lnTo>
                <a:lnTo>
                  <a:pt x="720001" y="720001"/>
                </a:lnTo>
                <a:lnTo>
                  <a:pt x="720001" y="0"/>
                </a:lnTo>
                <a:close/>
              </a:path>
            </a:pathLst>
          </a:custGeom>
          <a:solidFill>
            <a:srgbClr val="F36F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2868" y="1266596"/>
            <a:ext cx="7958262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36F2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1300" y="1062291"/>
            <a:ext cx="8161398" cy="3652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66129"/>
            <a:ext cx="292608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66129"/>
            <a:ext cx="210312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66129"/>
            <a:ext cx="210312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iovani.ance.it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3999" y="571576"/>
            <a:ext cx="624840" cy="204470"/>
            <a:chOff x="503999" y="571576"/>
            <a:chExt cx="624840" cy="204470"/>
          </a:xfrm>
        </p:grpSpPr>
        <p:sp>
          <p:nvSpPr>
            <p:cNvPr id="3" name="object 3"/>
            <p:cNvSpPr/>
            <p:nvPr/>
          </p:nvSpPr>
          <p:spPr>
            <a:xfrm>
              <a:off x="503999" y="573278"/>
              <a:ext cx="315201" cy="20048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50861" y="571576"/>
              <a:ext cx="132778" cy="2038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9738" y="573100"/>
              <a:ext cx="119380" cy="200660"/>
            </a:xfrm>
            <a:custGeom>
              <a:avLst/>
              <a:gdLst/>
              <a:ahLst/>
              <a:cxnLst/>
              <a:rect l="l" t="t" r="r" b="b"/>
              <a:pathLst>
                <a:path w="119380" h="200659">
                  <a:moveTo>
                    <a:pt x="11883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82550"/>
                  </a:lnTo>
                  <a:lnTo>
                    <a:pt x="0" y="116840"/>
                  </a:lnTo>
                  <a:lnTo>
                    <a:pt x="0" y="166370"/>
                  </a:lnTo>
                  <a:lnTo>
                    <a:pt x="0" y="200660"/>
                  </a:lnTo>
                  <a:lnTo>
                    <a:pt x="118833" y="200660"/>
                  </a:lnTo>
                  <a:lnTo>
                    <a:pt x="118833" y="166370"/>
                  </a:lnTo>
                  <a:lnTo>
                    <a:pt x="35217" y="166370"/>
                  </a:lnTo>
                  <a:lnTo>
                    <a:pt x="35217" y="116840"/>
                  </a:lnTo>
                  <a:lnTo>
                    <a:pt x="106413" y="116840"/>
                  </a:lnTo>
                  <a:lnTo>
                    <a:pt x="106413" y="82550"/>
                  </a:lnTo>
                  <a:lnTo>
                    <a:pt x="35217" y="82550"/>
                  </a:lnTo>
                  <a:lnTo>
                    <a:pt x="35217" y="35560"/>
                  </a:lnTo>
                  <a:lnTo>
                    <a:pt x="118833" y="35560"/>
                  </a:lnTo>
                  <a:lnTo>
                    <a:pt x="118833" y="0"/>
                  </a:lnTo>
                  <a:close/>
                </a:path>
              </a:pathLst>
            </a:custGeom>
            <a:solidFill>
              <a:srgbClr val="0041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194688" y="506933"/>
            <a:ext cx="1406156" cy="534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679149" y="806805"/>
            <a:ext cx="449580" cy="80010"/>
            <a:chOff x="679149" y="806805"/>
            <a:chExt cx="449580" cy="80010"/>
          </a:xfrm>
        </p:grpSpPr>
        <p:sp>
          <p:nvSpPr>
            <p:cNvPr id="8" name="object 8"/>
            <p:cNvSpPr/>
            <p:nvPr/>
          </p:nvSpPr>
          <p:spPr>
            <a:xfrm>
              <a:off x="679145" y="806805"/>
              <a:ext cx="175895" cy="80010"/>
            </a:xfrm>
            <a:custGeom>
              <a:avLst/>
              <a:gdLst/>
              <a:ahLst/>
              <a:cxnLst/>
              <a:rect l="l" t="t" r="r" b="b"/>
              <a:pathLst>
                <a:path w="175894" h="80009">
                  <a:moveTo>
                    <a:pt x="52705" y="35547"/>
                  </a:moveTo>
                  <a:lnTo>
                    <a:pt x="25971" y="35547"/>
                  </a:lnTo>
                  <a:lnTo>
                    <a:pt x="25971" y="48348"/>
                  </a:lnTo>
                  <a:lnTo>
                    <a:pt x="38989" y="48348"/>
                  </a:lnTo>
                  <a:lnTo>
                    <a:pt x="38989" y="55397"/>
                  </a:lnTo>
                  <a:lnTo>
                    <a:pt x="38100" y="58940"/>
                  </a:lnTo>
                  <a:lnTo>
                    <a:pt x="33528" y="64566"/>
                  </a:lnTo>
                  <a:lnTo>
                    <a:pt x="30137" y="66217"/>
                  </a:lnTo>
                  <a:lnTo>
                    <a:pt x="22186" y="66217"/>
                  </a:lnTo>
                  <a:lnTo>
                    <a:pt x="19113" y="64681"/>
                  </a:lnTo>
                  <a:lnTo>
                    <a:pt x="14439" y="58826"/>
                  </a:lnTo>
                  <a:lnTo>
                    <a:pt x="13741" y="55079"/>
                  </a:lnTo>
                  <a:lnTo>
                    <a:pt x="13741" y="24828"/>
                  </a:lnTo>
                  <a:lnTo>
                    <a:pt x="14439" y="21196"/>
                  </a:lnTo>
                  <a:lnTo>
                    <a:pt x="19113" y="15341"/>
                  </a:lnTo>
                  <a:lnTo>
                    <a:pt x="22186" y="13690"/>
                  </a:lnTo>
                  <a:lnTo>
                    <a:pt x="33020" y="13690"/>
                  </a:lnTo>
                  <a:lnTo>
                    <a:pt x="37109" y="17780"/>
                  </a:lnTo>
                  <a:lnTo>
                    <a:pt x="38696" y="25171"/>
                  </a:lnTo>
                  <a:lnTo>
                    <a:pt x="52603" y="25171"/>
                  </a:lnTo>
                  <a:lnTo>
                    <a:pt x="49949" y="15659"/>
                  </a:lnTo>
                  <a:lnTo>
                    <a:pt x="44729" y="7620"/>
                  </a:lnTo>
                  <a:lnTo>
                    <a:pt x="36779" y="2082"/>
                  </a:lnTo>
                  <a:lnTo>
                    <a:pt x="25971" y="0"/>
                  </a:lnTo>
                  <a:lnTo>
                    <a:pt x="18021" y="0"/>
                  </a:lnTo>
                  <a:lnTo>
                    <a:pt x="0" y="30454"/>
                  </a:lnTo>
                  <a:lnTo>
                    <a:pt x="0" y="49466"/>
                  </a:lnTo>
                  <a:lnTo>
                    <a:pt x="18211" y="79908"/>
                  </a:lnTo>
                  <a:lnTo>
                    <a:pt x="33528" y="79908"/>
                  </a:lnTo>
                  <a:lnTo>
                    <a:pt x="40284" y="77482"/>
                  </a:lnTo>
                  <a:lnTo>
                    <a:pt x="50927" y="65227"/>
                  </a:lnTo>
                  <a:lnTo>
                    <a:pt x="52705" y="58394"/>
                  </a:lnTo>
                  <a:lnTo>
                    <a:pt x="52705" y="35547"/>
                  </a:lnTo>
                  <a:close/>
                </a:path>
                <a:path w="175894" h="80009">
                  <a:moveTo>
                    <a:pt x="95008" y="673"/>
                  </a:moveTo>
                  <a:lnTo>
                    <a:pt x="81203" y="673"/>
                  </a:lnTo>
                  <a:lnTo>
                    <a:pt x="81203" y="79235"/>
                  </a:lnTo>
                  <a:lnTo>
                    <a:pt x="95008" y="79235"/>
                  </a:lnTo>
                  <a:lnTo>
                    <a:pt x="95008" y="673"/>
                  </a:lnTo>
                  <a:close/>
                </a:path>
                <a:path w="175894" h="80009">
                  <a:moveTo>
                    <a:pt x="175818" y="30454"/>
                  </a:moveTo>
                  <a:lnTo>
                    <a:pt x="162102" y="2184"/>
                  </a:lnTo>
                  <a:lnTo>
                    <a:pt x="162102" y="24828"/>
                  </a:lnTo>
                  <a:lnTo>
                    <a:pt x="162102" y="55079"/>
                  </a:lnTo>
                  <a:lnTo>
                    <a:pt x="161302" y="58712"/>
                  </a:lnTo>
                  <a:lnTo>
                    <a:pt x="158623" y="62026"/>
                  </a:lnTo>
                  <a:lnTo>
                    <a:pt x="156629" y="64566"/>
                  </a:lnTo>
                  <a:lnTo>
                    <a:pt x="153555" y="66217"/>
                  </a:lnTo>
                  <a:lnTo>
                    <a:pt x="145999" y="66217"/>
                  </a:lnTo>
                  <a:lnTo>
                    <a:pt x="142811" y="64566"/>
                  </a:lnTo>
                  <a:lnTo>
                    <a:pt x="140830" y="62026"/>
                  </a:lnTo>
                  <a:lnTo>
                    <a:pt x="138137" y="58712"/>
                  </a:lnTo>
                  <a:lnTo>
                    <a:pt x="137452" y="55079"/>
                  </a:lnTo>
                  <a:lnTo>
                    <a:pt x="137452" y="24828"/>
                  </a:lnTo>
                  <a:lnTo>
                    <a:pt x="138137" y="21196"/>
                  </a:lnTo>
                  <a:lnTo>
                    <a:pt x="140830" y="17881"/>
                  </a:lnTo>
                  <a:lnTo>
                    <a:pt x="142811" y="15341"/>
                  </a:lnTo>
                  <a:lnTo>
                    <a:pt x="145999" y="13690"/>
                  </a:lnTo>
                  <a:lnTo>
                    <a:pt x="153555" y="13690"/>
                  </a:lnTo>
                  <a:lnTo>
                    <a:pt x="156629" y="15341"/>
                  </a:lnTo>
                  <a:lnTo>
                    <a:pt x="158623" y="17881"/>
                  </a:lnTo>
                  <a:lnTo>
                    <a:pt x="161302" y="21196"/>
                  </a:lnTo>
                  <a:lnTo>
                    <a:pt x="162102" y="24828"/>
                  </a:lnTo>
                  <a:lnTo>
                    <a:pt x="162102" y="2184"/>
                  </a:lnTo>
                  <a:lnTo>
                    <a:pt x="157835" y="0"/>
                  </a:lnTo>
                  <a:lnTo>
                    <a:pt x="141719" y="0"/>
                  </a:lnTo>
                  <a:lnTo>
                    <a:pt x="123710" y="30454"/>
                  </a:lnTo>
                  <a:lnTo>
                    <a:pt x="123710" y="49466"/>
                  </a:lnTo>
                  <a:lnTo>
                    <a:pt x="141719" y="79908"/>
                  </a:lnTo>
                  <a:lnTo>
                    <a:pt x="157835" y="79908"/>
                  </a:lnTo>
                  <a:lnTo>
                    <a:pt x="175818" y="49466"/>
                  </a:lnTo>
                  <a:lnTo>
                    <a:pt x="175818" y="30454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4699" y="807466"/>
              <a:ext cx="131394" cy="785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29309" y="807465"/>
              <a:ext cx="99060" cy="78740"/>
            </a:xfrm>
            <a:custGeom>
              <a:avLst/>
              <a:gdLst/>
              <a:ahLst/>
              <a:cxnLst/>
              <a:rect l="l" t="t" r="r" b="b"/>
              <a:pathLst>
                <a:path w="99059" h="78740">
                  <a:moveTo>
                    <a:pt x="54178" y="0"/>
                  </a:moveTo>
                  <a:lnTo>
                    <a:pt x="40347" y="0"/>
                  </a:lnTo>
                  <a:lnTo>
                    <a:pt x="40347" y="48120"/>
                  </a:lnTo>
                  <a:lnTo>
                    <a:pt x="12319" y="0"/>
                  </a:lnTo>
                  <a:lnTo>
                    <a:pt x="0" y="0"/>
                  </a:lnTo>
                  <a:lnTo>
                    <a:pt x="0" y="78574"/>
                  </a:lnTo>
                  <a:lnTo>
                    <a:pt x="13817" y="78574"/>
                  </a:lnTo>
                  <a:lnTo>
                    <a:pt x="13817" y="30353"/>
                  </a:lnTo>
                  <a:lnTo>
                    <a:pt x="41846" y="78574"/>
                  </a:lnTo>
                  <a:lnTo>
                    <a:pt x="54178" y="78574"/>
                  </a:lnTo>
                  <a:lnTo>
                    <a:pt x="54178" y="0"/>
                  </a:lnTo>
                  <a:close/>
                </a:path>
                <a:path w="99059" h="78740">
                  <a:moveTo>
                    <a:pt x="98958" y="12"/>
                  </a:moveTo>
                  <a:lnTo>
                    <a:pt x="85153" y="12"/>
                  </a:lnTo>
                  <a:lnTo>
                    <a:pt x="85153" y="78574"/>
                  </a:lnTo>
                  <a:lnTo>
                    <a:pt x="98958" y="78574"/>
                  </a:lnTo>
                  <a:lnTo>
                    <a:pt x="98958" y="12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505663" y="1368006"/>
            <a:ext cx="7412685" cy="47519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/>
          <p:cNvSpPr>
            <a:spLocks noGrp="1"/>
          </p:cNvSpPr>
          <p:nvPr>
            <p:ph idx="4294967295"/>
          </p:nvPr>
        </p:nvSpPr>
        <p:spPr>
          <a:xfrm>
            <a:off x="609600" y="619538"/>
            <a:ext cx="7272808" cy="52468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Font typeface="Arial" charset="0"/>
              <a:buNone/>
              <a:defRPr/>
            </a:pPr>
            <a:r>
              <a:rPr lang="it-IT" b="1" dirty="0">
                <a:solidFill>
                  <a:srgbClr val="004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</a:rPr>
              <a:t> </a:t>
            </a:r>
            <a:r>
              <a:rPr lang="it-IT" sz="2400" b="1" dirty="0">
                <a:solidFill>
                  <a:srgbClr val="F36F21"/>
                </a:solidFill>
                <a:latin typeface="Arial" panose="020B0604020202020204" pitchFamily="34" charset="0"/>
                <a:ea typeface="Verdana" pitchFamily="34" charset="0"/>
                <a:cs typeface="Arial" pitchFamily="34" charset="0"/>
              </a:rPr>
              <a:t>Oggetto del bando</a:t>
            </a:r>
            <a:endParaRPr lang="it-IT" sz="2400" dirty="0">
              <a:solidFill>
                <a:srgbClr val="F36F21"/>
              </a:solidFill>
              <a:latin typeface="Arial" panose="020B0604020202020204" pitchFamily="34" charset="0"/>
              <a:ea typeface="Verdana" pitchFamily="34" charset="0"/>
              <a:cs typeface="Arial" pitchFamily="34" charset="0"/>
            </a:endParaRPr>
          </a:p>
          <a:p>
            <a:pPr marL="355600" indent="0" algn="just">
              <a:spcBef>
                <a:spcPts val="0"/>
              </a:spcBef>
              <a:buFont typeface="Arial" charset="0"/>
              <a:buNone/>
              <a:defRPr/>
            </a:pPr>
            <a:r>
              <a:rPr lang="it-IT" sz="1700" dirty="0">
                <a:solidFill>
                  <a:srgbClr val="00418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Il concorso prevede la realizzazione di un progetto di rigenerazione di una piazza esistente di una città a scelta all’interno della propria regione di appartenenza.</a:t>
            </a:r>
          </a:p>
          <a:p>
            <a:pPr marL="355600" indent="0" algn="just">
              <a:spcBef>
                <a:spcPts val="0"/>
              </a:spcBef>
              <a:buFont typeface="Arial" charset="0"/>
              <a:buNone/>
              <a:defRPr/>
            </a:pPr>
            <a:r>
              <a:rPr lang="it-IT" sz="1700" dirty="0">
                <a:solidFill>
                  <a:srgbClr val="00418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Ai partecipanti è lasciata la totale libertà di creare gli spazi esterni, privilegiando scelte ecosostenibili, inclusive, circolari, tecnologiche.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it-IT" b="1" dirty="0">
                <a:solidFill>
                  <a:srgbClr val="004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F36F21"/>
                </a:solidFill>
                <a:latin typeface="Arial" panose="020B0604020202020204" pitchFamily="34" charset="0"/>
                <a:ea typeface="Verdana" pitchFamily="34" charset="0"/>
                <a:cs typeface="Arial" pitchFamily="34" charset="0"/>
              </a:rPr>
              <a:t>Criteri di valutazione dei progetti in gara</a:t>
            </a:r>
          </a:p>
          <a:p>
            <a:pPr marL="360363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700" dirty="0">
                <a:solidFill>
                  <a:srgbClr val="00418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Originalità della proposta;</a:t>
            </a:r>
          </a:p>
          <a:p>
            <a:pPr marL="360363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700" dirty="0">
                <a:solidFill>
                  <a:srgbClr val="00418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Realizzabilità dell’intervento;</a:t>
            </a:r>
          </a:p>
          <a:p>
            <a:pPr marL="360363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700" dirty="0">
                <a:solidFill>
                  <a:srgbClr val="00418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Chiarezza degli elaborati presentati;</a:t>
            </a:r>
          </a:p>
          <a:p>
            <a:pPr marL="360363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700" dirty="0">
                <a:solidFill>
                  <a:srgbClr val="00418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Componente innovativa del progetto;</a:t>
            </a:r>
          </a:p>
          <a:p>
            <a:pPr marL="360363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700" dirty="0">
                <a:solidFill>
                  <a:srgbClr val="00418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Autenticità;</a:t>
            </a:r>
          </a:p>
          <a:p>
            <a:pPr marL="360363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700" dirty="0">
                <a:solidFill>
                  <a:srgbClr val="00418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Efficacia della presentazione effettuata il giorno della premiazione.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solidFill>
                <a:srgbClr val="0041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it-IT" b="1" dirty="0">
                <a:solidFill>
                  <a:srgbClr val="004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F36F21"/>
                </a:solidFill>
                <a:latin typeface="Arial" panose="020B0604020202020204" pitchFamily="34" charset="0"/>
                <a:ea typeface="Verdana" pitchFamily="34" charset="0"/>
                <a:cs typeface="Arial" pitchFamily="34" charset="0"/>
              </a:rPr>
              <a:t>Scadenza presentazione progetti</a:t>
            </a:r>
          </a:p>
          <a:p>
            <a:pPr marL="355600" indent="0">
              <a:buNone/>
              <a:defRPr/>
            </a:pPr>
            <a:r>
              <a:rPr lang="it-IT" sz="1700" dirty="0">
                <a:solidFill>
                  <a:srgbClr val="004182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20 aprile 2022 </a:t>
            </a:r>
          </a:p>
          <a:p>
            <a:pPr marL="355600" indent="0" algn="just">
              <a:spcBef>
                <a:spcPts val="0"/>
              </a:spcBef>
              <a:buNone/>
              <a:defRPr/>
            </a:pPr>
            <a:endParaRPr lang="it-IT" dirty="0">
              <a:solidFill>
                <a:srgbClr val="0070C0"/>
              </a:solidFill>
              <a:ea typeface="Times New Roman"/>
              <a:cs typeface="Arial"/>
            </a:endParaRPr>
          </a:p>
          <a:p>
            <a:pPr marL="355600" indent="0" algn="just">
              <a:buFont typeface="Arial" charset="0"/>
              <a:buNone/>
              <a:defRPr/>
            </a:pPr>
            <a:endParaRPr lang="it-IT" dirty="0">
              <a:solidFill>
                <a:srgbClr val="0070C0"/>
              </a:solidFill>
              <a:ea typeface="Times New Roman"/>
              <a:cs typeface="Arial"/>
            </a:endParaRPr>
          </a:p>
          <a:p>
            <a:pPr marL="355600" indent="0" algn="just">
              <a:buFont typeface="Arial" charset="0"/>
              <a:buNone/>
              <a:defRPr/>
            </a:pPr>
            <a:endParaRPr lang="it-IT" dirty="0">
              <a:solidFill>
                <a:srgbClr val="0070C0"/>
              </a:solidFill>
              <a:ea typeface="Times New Roman"/>
              <a:cs typeface="Arial"/>
            </a:endParaRPr>
          </a:p>
          <a:p>
            <a:pPr marL="355600" indent="0" algn="just">
              <a:buFont typeface="Arial" charset="0"/>
              <a:buNone/>
              <a:defRPr/>
            </a:pPr>
            <a:endParaRPr lang="it-IT" sz="2400" dirty="0"/>
          </a:p>
          <a:p>
            <a:pPr marL="355600" indent="0" algn="just">
              <a:buFont typeface="Arial" charset="0"/>
              <a:buNone/>
              <a:defRPr/>
            </a:pPr>
            <a:endParaRPr lang="it-IT" sz="2400" dirty="0"/>
          </a:p>
          <a:p>
            <a:pPr marL="0" indent="0">
              <a:buFont typeface="Arial" charset="0"/>
              <a:buNone/>
              <a:defRPr/>
            </a:pPr>
            <a:endParaRPr lang="it-IT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013450"/>
            <a:ext cx="6826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842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96000" y="5863577"/>
            <a:ext cx="624840" cy="204470"/>
            <a:chOff x="5796000" y="5863577"/>
            <a:chExt cx="624840" cy="204470"/>
          </a:xfrm>
        </p:grpSpPr>
        <p:sp>
          <p:nvSpPr>
            <p:cNvPr id="3" name="object 3"/>
            <p:cNvSpPr/>
            <p:nvPr/>
          </p:nvSpPr>
          <p:spPr>
            <a:xfrm>
              <a:off x="5796000" y="5865279"/>
              <a:ext cx="315201" cy="20048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42862" y="5863577"/>
              <a:ext cx="132778" cy="2038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01740" y="5865101"/>
              <a:ext cx="119380" cy="200660"/>
            </a:xfrm>
            <a:custGeom>
              <a:avLst/>
              <a:gdLst/>
              <a:ahLst/>
              <a:cxnLst/>
              <a:rect l="l" t="t" r="r" b="b"/>
              <a:pathLst>
                <a:path w="119379" h="200660">
                  <a:moveTo>
                    <a:pt x="11883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82550"/>
                  </a:lnTo>
                  <a:lnTo>
                    <a:pt x="0" y="116840"/>
                  </a:lnTo>
                  <a:lnTo>
                    <a:pt x="0" y="166370"/>
                  </a:lnTo>
                  <a:lnTo>
                    <a:pt x="0" y="200660"/>
                  </a:lnTo>
                  <a:lnTo>
                    <a:pt x="118833" y="200660"/>
                  </a:lnTo>
                  <a:lnTo>
                    <a:pt x="118833" y="166370"/>
                  </a:lnTo>
                  <a:lnTo>
                    <a:pt x="35217" y="166370"/>
                  </a:lnTo>
                  <a:lnTo>
                    <a:pt x="35217" y="116840"/>
                  </a:lnTo>
                  <a:lnTo>
                    <a:pt x="106413" y="116840"/>
                  </a:lnTo>
                  <a:lnTo>
                    <a:pt x="106413" y="82550"/>
                  </a:lnTo>
                  <a:lnTo>
                    <a:pt x="35217" y="82550"/>
                  </a:lnTo>
                  <a:lnTo>
                    <a:pt x="35217" y="35560"/>
                  </a:lnTo>
                  <a:lnTo>
                    <a:pt x="118833" y="35560"/>
                  </a:lnTo>
                  <a:lnTo>
                    <a:pt x="118833" y="0"/>
                  </a:lnTo>
                  <a:close/>
                </a:path>
              </a:pathLst>
            </a:custGeom>
            <a:solidFill>
              <a:srgbClr val="0041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486690" y="5798934"/>
            <a:ext cx="1406156" cy="534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5971150" y="6098806"/>
            <a:ext cx="449580" cy="80010"/>
            <a:chOff x="5971150" y="6098806"/>
            <a:chExt cx="449580" cy="80010"/>
          </a:xfrm>
        </p:grpSpPr>
        <p:sp>
          <p:nvSpPr>
            <p:cNvPr id="8" name="object 8"/>
            <p:cNvSpPr/>
            <p:nvPr/>
          </p:nvSpPr>
          <p:spPr>
            <a:xfrm>
              <a:off x="5971146" y="6098806"/>
              <a:ext cx="175895" cy="80010"/>
            </a:xfrm>
            <a:custGeom>
              <a:avLst/>
              <a:gdLst/>
              <a:ahLst/>
              <a:cxnLst/>
              <a:rect l="l" t="t" r="r" b="b"/>
              <a:pathLst>
                <a:path w="175895" h="80010">
                  <a:moveTo>
                    <a:pt x="52705" y="35547"/>
                  </a:moveTo>
                  <a:lnTo>
                    <a:pt x="25971" y="35547"/>
                  </a:lnTo>
                  <a:lnTo>
                    <a:pt x="25971" y="48348"/>
                  </a:lnTo>
                  <a:lnTo>
                    <a:pt x="38989" y="48348"/>
                  </a:lnTo>
                  <a:lnTo>
                    <a:pt x="38989" y="55397"/>
                  </a:lnTo>
                  <a:lnTo>
                    <a:pt x="38100" y="58940"/>
                  </a:lnTo>
                  <a:lnTo>
                    <a:pt x="33528" y="64566"/>
                  </a:lnTo>
                  <a:lnTo>
                    <a:pt x="30137" y="66217"/>
                  </a:lnTo>
                  <a:lnTo>
                    <a:pt x="22186" y="66217"/>
                  </a:lnTo>
                  <a:lnTo>
                    <a:pt x="19113" y="64681"/>
                  </a:lnTo>
                  <a:lnTo>
                    <a:pt x="14439" y="58826"/>
                  </a:lnTo>
                  <a:lnTo>
                    <a:pt x="13741" y="55079"/>
                  </a:lnTo>
                  <a:lnTo>
                    <a:pt x="13741" y="24828"/>
                  </a:lnTo>
                  <a:lnTo>
                    <a:pt x="14439" y="21196"/>
                  </a:lnTo>
                  <a:lnTo>
                    <a:pt x="19113" y="15341"/>
                  </a:lnTo>
                  <a:lnTo>
                    <a:pt x="22186" y="13690"/>
                  </a:lnTo>
                  <a:lnTo>
                    <a:pt x="33020" y="13690"/>
                  </a:lnTo>
                  <a:lnTo>
                    <a:pt x="37109" y="17780"/>
                  </a:lnTo>
                  <a:lnTo>
                    <a:pt x="38696" y="25171"/>
                  </a:lnTo>
                  <a:lnTo>
                    <a:pt x="52603" y="25171"/>
                  </a:lnTo>
                  <a:lnTo>
                    <a:pt x="49949" y="15659"/>
                  </a:lnTo>
                  <a:lnTo>
                    <a:pt x="44729" y="7620"/>
                  </a:lnTo>
                  <a:lnTo>
                    <a:pt x="36779" y="2082"/>
                  </a:lnTo>
                  <a:lnTo>
                    <a:pt x="25971" y="0"/>
                  </a:lnTo>
                  <a:lnTo>
                    <a:pt x="18021" y="0"/>
                  </a:lnTo>
                  <a:lnTo>
                    <a:pt x="0" y="30454"/>
                  </a:lnTo>
                  <a:lnTo>
                    <a:pt x="0" y="49466"/>
                  </a:lnTo>
                  <a:lnTo>
                    <a:pt x="18211" y="79908"/>
                  </a:lnTo>
                  <a:lnTo>
                    <a:pt x="33528" y="79908"/>
                  </a:lnTo>
                  <a:lnTo>
                    <a:pt x="40284" y="77482"/>
                  </a:lnTo>
                  <a:lnTo>
                    <a:pt x="50927" y="65227"/>
                  </a:lnTo>
                  <a:lnTo>
                    <a:pt x="52705" y="58394"/>
                  </a:lnTo>
                  <a:lnTo>
                    <a:pt x="52705" y="35547"/>
                  </a:lnTo>
                  <a:close/>
                </a:path>
                <a:path w="175895" h="80010">
                  <a:moveTo>
                    <a:pt x="95008" y="673"/>
                  </a:moveTo>
                  <a:lnTo>
                    <a:pt x="81203" y="673"/>
                  </a:lnTo>
                  <a:lnTo>
                    <a:pt x="81203" y="79235"/>
                  </a:lnTo>
                  <a:lnTo>
                    <a:pt x="95008" y="79235"/>
                  </a:lnTo>
                  <a:lnTo>
                    <a:pt x="95008" y="673"/>
                  </a:lnTo>
                  <a:close/>
                </a:path>
                <a:path w="175895" h="80010">
                  <a:moveTo>
                    <a:pt x="175818" y="30454"/>
                  </a:moveTo>
                  <a:lnTo>
                    <a:pt x="162102" y="2184"/>
                  </a:lnTo>
                  <a:lnTo>
                    <a:pt x="162102" y="24828"/>
                  </a:lnTo>
                  <a:lnTo>
                    <a:pt x="162102" y="55079"/>
                  </a:lnTo>
                  <a:lnTo>
                    <a:pt x="161302" y="58712"/>
                  </a:lnTo>
                  <a:lnTo>
                    <a:pt x="158623" y="62026"/>
                  </a:lnTo>
                  <a:lnTo>
                    <a:pt x="156629" y="64566"/>
                  </a:lnTo>
                  <a:lnTo>
                    <a:pt x="153555" y="66217"/>
                  </a:lnTo>
                  <a:lnTo>
                    <a:pt x="145999" y="66217"/>
                  </a:lnTo>
                  <a:lnTo>
                    <a:pt x="142811" y="64566"/>
                  </a:lnTo>
                  <a:lnTo>
                    <a:pt x="140830" y="62026"/>
                  </a:lnTo>
                  <a:lnTo>
                    <a:pt x="138137" y="58712"/>
                  </a:lnTo>
                  <a:lnTo>
                    <a:pt x="137452" y="55079"/>
                  </a:lnTo>
                  <a:lnTo>
                    <a:pt x="137452" y="24828"/>
                  </a:lnTo>
                  <a:lnTo>
                    <a:pt x="138137" y="21196"/>
                  </a:lnTo>
                  <a:lnTo>
                    <a:pt x="140830" y="17881"/>
                  </a:lnTo>
                  <a:lnTo>
                    <a:pt x="142811" y="15341"/>
                  </a:lnTo>
                  <a:lnTo>
                    <a:pt x="145999" y="13690"/>
                  </a:lnTo>
                  <a:lnTo>
                    <a:pt x="153555" y="13690"/>
                  </a:lnTo>
                  <a:lnTo>
                    <a:pt x="156629" y="15341"/>
                  </a:lnTo>
                  <a:lnTo>
                    <a:pt x="158623" y="17881"/>
                  </a:lnTo>
                  <a:lnTo>
                    <a:pt x="161302" y="21196"/>
                  </a:lnTo>
                  <a:lnTo>
                    <a:pt x="162102" y="24828"/>
                  </a:lnTo>
                  <a:lnTo>
                    <a:pt x="162102" y="2184"/>
                  </a:lnTo>
                  <a:lnTo>
                    <a:pt x="157835" y="0"/>
                  </a:lnTo>
                  <a:lnTo>
                    <a:pt x="141719" y="0"/>
                  </a:lnTo>
                  <a:lnTo>
                    <a:pt x="123710" y="30454"/>
                  </a:lnTo>
                  <a:lnTo>
                    <a:pt x="123710" y="49466"/>
                  </a:lnTo>
                  <a:lnTo>
                    <a:pt x="141719" y="79908"/>
                  </a:lnTo>
                  <a:lnTo>
                    <a:pt x="157835" y="79908"/>
                  </a:lnTo>
                  <a:lnTo>
                    <a:pt x="175818" y="49466"/>
                  </a:lnTo>
                  <a:lnTo>
                    <a:pt x="175818" y="30454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66700" y="6099467"/>
              <a:ext cx="131394" cy="785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21310" y="6099467"/>
              <a:ext cx="99060" cy="78740"/>
            </a:xfrm>
            <a:custGeom>
              <a:avLst/>
              <a:gdLst/>
              <a:ahLst/>
              <a:cxnLst/>
              <a:rect l="l" t="t" r="r" b="b"/>
              <a:pathLst>
                <a:path w="99060" h="78739">
                  <a:moveTo>
                    <a:pt x="54178" y="0"/>
                  </a:moveTo>
                  <a:lnTo>
                    <a:pt x="40347" y="0"/>
                  </a:lnTo>
                  <a:lnTo>
                    <a:pt x="40347" y="48120"/>
                  </a:lnTo>
                  <a:lnTo>
                    <a:pt x="12319" y="0"/>
                  </a:lnTo>
                  <a:lnTo>
                    <a:pt x="0" y="0"/>
                  </a:lnTo>
                  <a:lnTo>
                    <a:pt x="0" y="78574"/>
                  </a:lnTo>
                  <a:lnTo>
                    <a:pt x="13804" y="78574"/>
                  </a:lnTo>
                  <a:lnTo>
                    <a:pt x="13804" y="30353"/>
                  </a:lnTo>
                  <a:lnTo>
                    <a:pt x="41846" y="78574"/>
                  </a:lnTo>
                  <a:lnTo>
                    <a:pt x="54178" y="78574"/>
                  </a:lnTo>
                  <a:lnTo>
                    <a:pt x="54178" y="0"/>
                  </a:lnTo>
                  <a:close/>
                </a:path>
                <a:path w="99060" h="78739">
                  <a:moveTo>
                    <a:pt x="98958" y="12"/>
                  </a:moveTo>
                  <a:lnTo>
                    <a:pt x="85153" y="12"/>
                  </a:lnTo>
                  <a:lnTo>
                    <a:pt x="85153" y="78574"/>
                  </a:lnTo>
                  <a:lnTo>
                    <a:pt x="98958" y="78574"/>
                  </a:lnTo>
                  <a:lnTo>
                    <a:pt x="98958" y="12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92868" y="1266596"/>
            <a:ext cx="7233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25" dirty="0"/>
              <a:t>E </a:t>
            </a:r>
            <a:r>
              <a:rPr spc="-120" dirty="0"/>
              <a:t>VOI... </a:t>
            </a:r>
            <a:r>
              <a:rPr spc="-235" dirty="0"/>
              <a:t>QUALE </a:t>
            </a:r>
            <a:r>
              <a:rPr spc="-170" dirty="0"/>
              <a:t>PIAZZA</a:t>
            </a:r>
            <a:r>
              <a:rPr spc="65" dirty="0"/>
              <a:t> </a:t>
            </a:r>
            <a:r>
              <a:rPr spc="-310" dirty="0"/>
              <a:t>VORRESTE?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752600" y="2739786"/>
            <a:ext cx="5029200" cy="1038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960"/>
              </a:lnSpc>
              <a:spcBef>
                <a:spcPts val="100"/>
              </a:spcBef>
            </a:pPr>
            <a:r>
              <a:rPr sz="3600" b="1" dirty="0">
                <a:solidFill>
                  <a:srgbClr val="004182"/>
                </a:solidFill>
                <a:latin typeface="Arial"/>
                <a:cs typeface="Arial"/>
              </a:rPr>
              <a:t>BUON LAVORO...</a:t>
            </a:r>
            <a:endParaRPr sz="3600" dirty="0">
              <a:latin typeface="Arial"/>
              <a:cs typeface="Arial"/>
            </a:endParaRPr>
          </a:p>
          <a:p>
            <a:pPr algn="ctr">
              <a:lnSpc>
                <a:spcPts val="3960"/>
              </a:lnSpc>
            </a:pPr>
            <a:r>
              <a:rPr sz="3600" b="1" dirty="0">
                <a:solidFill>
                  <a:srgbClr val="004182"/>
                </a:solidFill>
                <a:latin typeface="Arial"/>
                <a:cs typeface="Arial"/>
              </a:rPr>
              <a:t>E VINCA IL MIGLIORE</a:t>
            </a:r>
            <a:r>
              <a:rPr sz="3600" b="1" spc="-235" dirty="0">
                <a:solidFill>
                  <a:srgbClr val="004182"/>
                </a:solidFill>
                <a:latin typeface="Arial"/>
                <a:cs typeface="Arial"/>
              </a:rPr>
              <a:t>!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0600" y="4543196"/>
            <a:ext cx="6518118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004182"/>
                </a:solidFill>
                <a:latin typeface="Arial"/>
                <a:cs typeface="Arial"/>
              </a:rPr>
              <a:t>Su </a:t>
            </a:r>
            <a:r>
              <a:rPr sz="2200" b="1" dirty="0">
                <a:solidFill>
                  <a:srgbClr val="004182"/>
                </a:solidFill>
                <a:latin typeface="Arial"/>
                <a:cs typeface="Arial"/>
                <a:hlinkClick r:id="rId6"/>
              </a:rPr>
              <a:t>www.giovani.ance.it </a:t>
            </a:r>
            <a:r>
              <a:rPr sz="2200" b="1" dirty="0">
                <a:solidFill>
                  <a:srgbClr val="004182"/>
                </a:solidFill>
                <a:latin typeface="Arial"/>
                <a:cs typeface="Arial"/>
              </a:rPr>
              <a:t>tutte le info sul progetto</a:t>
            </a:r>
            <a:endParaRPr sz="2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3999" y="2376004"/>
            <a:ext cx="7415999" cy="3023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23998" y="6120003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0" y="720001"/>
                </a:moveTo>
                <a:lnTo>
                  <a:pt x="720001" y="720001"/>
                </a:lnTo>
                <a:lnTo>
                  <a:pt x="720001" y="0"/>
                </a:lnTo>
                <a:lnTo>
                  <a:pt x="0" y="0"/>
                </a:lnTo>
                <a:lnTo>
                  <a:pt x="0" y="720001"/>
                </a:lnTo>
                <a:close/>
              </a:path>
            </a:pathLst>
          </a:custGeom>
          <a:solidFill>
            <a:srgbClr val="00418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423998" y="0"/>
            <a:ext cx="720090" cy="6120130"/>
            <a:chOff x="8423998" y="0"/>
            <a:chExt cx="720090" cy="6120130"/>
          </a:xfrm>
        </p:grpSpPr>
        <p:sp>
          <p:nvSpPr>
            <p:cNvPr id="5" name="object 5"/>
            <p:cNvSpPr/>
            <p:nvPr/>
          </p:nvSpPr>
          <p:spPr>
            <a:xfrm>
              <a:off x="8423998" y="0"/>
              <a:ext cx="720090" cy="5400040"/>
            </a:xfrm>
            <a:custGeom>
              <a:avLst/>
              <a:gdLst/>
              <a:ahLst/>
              <a:cxnLst/>
              <a:rect l="l" t="t" r="r" b="b"/>
              <a:pathLst>
                <a:path w="720090" h="5400040">
                  <a:moveTo>
                    <a:pt x="0" y="5400001"/>
                  </a:moveTo>
                  <a:lnTo>
                    <a:pt x="720001" y="5400001"/>
                  </a:lnTo>
                  <a:lnTo>
                    <a:pt x="720001" y="0"/>
                  </a:lnTo>
                  <a:lnTo>
                    <a:pt x="0" y="0"/>
                  </a:lnTo>
                  <a:lnTo>
                    <a:pt x="0" y="5400001"/>
                  </a:lnTo>
                  <a:close/>
                </a:path>
              </a:pathLst>
            </a:custGeom>
            <a:solidFill>
              <a:srgbClr val="0041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23998" y="5400001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720001" y="0"/>
                  </a:moveTo>
                  <a:lnTo>
                    <a:pt x="0" y="0"/>
                  </a:lnTo>
                  <a:lnTo>
                    <a:pt x="0" y="720001"/>
                  </a:lnTo>
                  <a:lnTo>
                    <a:pt x="720001" y="720001"/>
                  </a:lnTo>
                  <a:lnTo>
                    <a:pt x="720001" y="0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91300" y="427291"/>
            <a:ext cx="36791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80" dirty="0"/>
              <a:t>Innanzitutto... </a:t>
            </a:r>
            <a:r>
              <a:rPr sz="2400" spc="-120" dirty="0"/>
              <a:t>cos’è</a:t>
            </a:r>
            <a:r>
              <a:rPr sz="2400" spc="-45" dirty="0"/>
              <a:t> </a:t>
            </a:r>
            <a:r>
              <a:rPr sz="2400" spc="-170" dirty="0"/>
              <a:t>ANCE?</a:t>
            </a:r>
            <a:endParaRPr sz="2400" dirty="0"/>
          </a:p>
        </p:txBody>
      </p:sp>
      <p:sp>
        <p:nvSpPr>
          <p:cNvPr id="17" name="object 17"/>
          <p:cNvSpPr txBox="1"/>
          <p:nvPr/>
        </p:nvSpPr>
        <p:spPr>
          <a:xfrm>
            <a:off x="491300" y="1062291"/>
            <a:ext cx="7306309" cy="11349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L’ANCE rappresenta </a:t>
            </a:r>
            <a:r>
              <a:rPr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l’industria italiana delle costruzioni</a:t>
            </a: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7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just">
              <a:lnSpc>
                <a:spcPct val="101800"/>
              </a:lnSpc>
              <a:spcAft>
                <a:spcPts val="600"/>
              </a:spcAft>
            </a:pP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All’ANCE aderiscono circa 20.000 imprese private, specializzate in opere  pubbliche, edilizia abitativa, commerciale e industriale, tutela ambientale,  promozione edilizia e lavorazioni specialistiche.</a:t>
            </a:r>
            <a:endParaRPr sz="17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121" y="5961253"/>
            <a:ext cx="6889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300" y="427291"/>
            <a:ext cx="24206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5" dirty="0"/>
              <a:t>...e </a:t>
            </a:r>
            <a:r>
              <a:rPr sz="2400" spc="-114" dirty="0"/>
              <a:t>chi </a:t>
            </a:r>
            <a:r>
              <a:rPr sz="2400" spc="-120" dirty="0"/>
              <a:t>siamo</a:t>
            </a:r>
            <a:r>
              <a:rPr sz="2400" spc="-45" dirty="0"/>
              <a:t> </a:t>
            </a:r>
            <a:r>
              <a:rPr sz="2400" spc="-170" dirty="0"/>
              <a:t>noi?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91300" y="1062291"/>
            <a:ext cx="7404734" cy="4227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 rappresentiamo il </a:t>
            </a:r>
            <a:r>
              <a:rPr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Gruppo Giovani </a:t>
            </a: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dell’ANCE.</a:t>
            </a:r>
            <a:endParaRPr sz="17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Abbiamo un’età compresa tra i 18 e i 41 anni.</a:t>
            </a:r>
            <a:endParaRPr sz="17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2200"/>
              </a:lnSpc>
              <a:spcBef>
                <a:spcPts val="80"/>
              </a:spcBef>
            </a:pP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 noi ci sono giovani che gestiscono </a:t>
            </a:r>
            <a:r>
              <a:rPr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imprese di antica tradizione</a:t>
            </a: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tramandate dai propri genitori, e </a:t>
            </a:r>
            <a:r>
              <a:rPr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tanti nuovi imprenditori </a:t>
            </a: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si affacciano  per la prima volta in questo settore.</a:t>
            </a:r>
            <a:endParaRPr sz="17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nostro obiettivo è </a:t>
            </a:r>
            <a:r>
              <a:rPr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contribuire a creare il futuro dell’edilizia italiana</a:t>
            </a: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sz="17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19075">
              <a:lnSpc>
                <a:spcPct val="101800"/>
              </a:lnSpc>
            </a:pP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cui noi vogliamo essere protagonisti: essere giovani imprenditori edili  oggi, infatti, signiﬁca guardare al mondo delle costruzioni di domani con  un’ottica nuova, proiettata ai nuovi mercati e alle opportunità che si  aprono, alla </a:t>
            </a:r>
            <a:r>
              <a:rPr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qualità</a:t>
            </a: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alla </a:t>
            </a:r>
            <a:r>
              <a:rPr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 </a:t>
            </a: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alla </a:t>
            </a:r>
            <a:r>
              <a:rPr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sostenibilità</a:t>
            </a:r>
            <a:r>
              <a:rPr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7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1700" b="1" kern="0" dirty="0">
                <a:solidFill>
                  <a:srgbClr val="F36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NOSTRI VALORI</a:t>
            </a:r>
            <a:endParaRPr lang="it-IT" sz="1700" b="1" kern="0" dirty="0">
              <a:solidFill>
                <a:srgbClr val="F36F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it-IT"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Responsabilità</a:t>
            </a:r>
            <a:r>
              <a:rPr lang="it-IT"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b="1" kern="0" dirty="0">
                <a:solidFill>
                  <a:srgbClr val="F36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it-IT"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Meritocrazia</a:t>
            </a:r>
            <a:r>
              <a:rPr lang="it-IT"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b="1" kern="0" dirty="0">
                <a:solidFill>
                  <a:srgbClr val="F36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it-IT"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Etica</a:t>
            </a:r>
            <a:r>
              <a:rPr lang="it-IT"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b="1" kern="0" dirty="0">
                <a:solidFill>
                  <a:srgbClr val="F36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it-IT"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Lavoro di squadra</a:t>
            </a:r>
            <a:r>
              <a:rPr lang="it-IT" sz="1700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b="1" kern="0" dirty="0">
                <a:solidFill>
                  <a:srgbClr val="F36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it-IT"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Legalità</a:t>
            </a:r>
          </a:p>
          <a:p>
            <a:pPr marL="12700">
              <a:lnSpc>
                <a:spcPct val="100000"/>
              </a:lnSpc>
            </a:pPr>
            <a:r>
              <a:rPr lang="it-IT"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Coraggio </a:t>
            </a:r>
            <a:r>
              <a:rPr lang="it-IT" sz="1700" b="1" kern="0" dirty="0">
                <a:solidFill>
                  <a:srgbClr val="F36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it-IT"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Entusiasmo </a:t>
            </a:r>
            <a:r>
              <a:rPr lang="it-IT" sz="1700" b="1" kern="0" dirty="0">
                <a:solidFill>
                  <a:srgbClr val="F36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it-IT"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Ottimismo </a:t>
            </a:r>
            <a:r>
              <a:rPr lang="it-IT" sz="1700" b="1" kern="0" dirty="0">
                <a:solidFill>
                  <a:srgbClr val="F36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it-IT" sz="1700" b="1" kern="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Formazione continua</a:t>
            </a:r>
            <a:endParaRPr lang="it-IT" sz="1700" b="1" kern="0" dirty="0">
              <a:solidFill>
                <a:srgbClr val="F36F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67600" y="5907963"/>
            <a:ext cx="624840" cy="315595"/>
            <a:chOff x="5796000" y="5863577"/>
            <a:chExt cx="624840" cy="315595"/>
          </a:xfrm>
        </p:grpSpPr>
        <p:sp>
          <p:nvSpPr>
            <p:cNvPr id="5" name="object 5"/>
            <p:cNvSpPr/>
            <p:nvPr/>
          </p:nvSpPr>
          <p:spPr>
            <a:xfrm>
              <a:off x="5796000" y="5865279"/>
              <a:ext cx="315201" cy="20048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42862" y="5863577"/>
              <a:ext cx="132778" cy="2038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1740" y="5865101"/>
              <a:ext cx="119380" cy="200660"/>
            </a:xfrm>
            <a:custGeom>
              <a:avLst/>
              <a:gdLst/>
              <a:ahLst/>
              <a:cxnLst/>
              <a:rect l="l" t="t" r="r" b="b"/>
              <a:pathLst>
                <a:path w="119379" h="200660">
                  <a:moveTo>
                    <a:pt x="11883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82550"/>
                  </a:lnTo>
                  <a:lnTo>
                    <a:pt x="0" y="116840"/>
                  </a:lnTo>
                  <a:lnTo>
                    <a:pt x="0" y="166370"/>
                  </a:lnTo>
                  <a:lnTo>
                    <a:pt x="0" y="200660"/>
                  </a:lnTo>
                  <a:lnTo>
                    <a:pt x="118833" y="200660"/>
                  </a:lnTo>
                  <a:lnTo>
                    <a:pt x="118833" y="166370"/>
                  </a:lnTo>
                  <a:lnTo>
                    <a:pt x="35217" y="166370"/>
                  </a:lnTo>
                  <a:lnTo>
                    <a:pt x="35217" y="116840"/>
                  </a:lnTo>
                  <a:lnTo>
                    <a:pt x="106413" y="116840"/>
                  </a:lnTo>
                  <a:lnTo>
                    <a:pt x="106413" y="82550"/>
                  </a:lnTo>
                  <a:lnTo>
                    <a:pt x="35217" y="82550"/>
                  </a:lnTo>
                  <a:lnTo>
                    <a:pt x="35217" y="35560"/>
                  </a:lnTo>
                  <a:lnTo>
                    <a:pt x="118833" y="35560"/>
                  </a:lnTo>
                  <a:lnTo>
                    <a:pt x="118833" y="0"/>
                  </a:lnTo>
                  <a:close/>
                </a:path>
              </a:pathLst>
            </a:custGeom>
            <a:solidFill>
              <a:srgbClr val="0041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71146" y="6098806"/>
              <a:ext cx="175895" cy="80010"/>
            </a:xfrm>
            <a:custGeom>
              <a:avLst/>
              <a:gdLst/>
              <a:ahLst/>
              <a:cxnLst/>
              <a:rect l="l" t="t" r="r" b="b"/>
              <a:pathLst>
                <a:path w="175895" h="80010">
                  <a:moveTo>
                    <a:pt x="52705" y="35547"/>
                  </a:moveTo>
                  <a:lnTo>
                    <a:pt x="25971" y="35547"/>
                  </a:lnTo>
                  <a:lnTo>
                    <a:pt x="25971" y="48348"/>
                  </a:lnTo>
                  <a:lnTo>
                    <a:pt x="38989" y="48348"/>
                  </a:lnTo>
                  <a:lnTo>
                    <a:pt x="38989" y="55397"/>
                  </a:lnTo>
                  <a:lnTo>
                    <a:pt x="38100" y="58940"/>
                  </a:lnTo>
                  <a:lnTo>
                    <a:pt x="33528" y="64566"/>
                  </a:lnTo>
                  <a:lnTo>
                    <a:pt x="30137" y="66217"/>
                  </a:lnTo>
                  <a:lnTo>
                    <a:pt x="22186" y="66217"/>
                  </a:lnTo>
                  <a:lnTo>
                    <a:pt x="19113" y="64681"/>
                  </a:lnTo>
                  <a:lnTo>
                    <a:pt x="14439" y="58826"/>
                  </a:lnTo>
                  <a:lnTo>
                    <a:pt x="13741" y="55079"/>
                  </a:lnTo>
                  <a:lnTo>
                    <a:pt x="13741" y="24828"/>
                  </a:lnTo>
                  <a:lnTo>
                    <a:pt x="14439" y="21196"/>
                  </a:lnTo>
                  <a:lnTo>
                    <a:pt x="19113" y="15341"/>
                  </a:lnTo>
                  <a:lnTo>
                    <a:pt x="22186" y="13690"/>
                  </a:lnTo>
                  <a:lnTo>
                    <a:pt x="33020" y="13690"/>
                  </a:lnTo>
                  <a:lnTo>
                    <a:pt x="37109" y="17780"/>
                  </a:lnTo>
                  <a:lnTo>
                    <a:pt x="38696" y="25171"/>
                  </a:lnTo>
                  <a:lnTo>
                    <a:pt x="52603" y="25171"/>
                  </a:lnTo>
                  <a:lnTo>
                    <a:pt x="49949" y="15659"/>
                  </a:lnTo>
                  <a:lnTo>
                    <a:pt x="44729" y="7620"/>
                  </a:lnTo>
                  <a:lnTo>
                    <a:pt x="36779" y="2082"/>
                  </a:lnTo>
                  <a:lnTo>
                    <a:pt x="25971" y="0"/>
                  </a:lnTo>
                  <a:lnTo>
                    <a:pt x="18021" y="0"/>
                  </a:lnTo>
                  <a:lnTo>
                    <a:pt x="0" y="30454"/>
                  </a:lnTo>
                  <a:lnTo>
                    <a:pt x="0" y="49466"/>
                  </a:lnTo>
                  <a:lnTo>
                    <a:pt x="18211" y="79908"/>
                  </a:lnTo>
                  <a:lnTo>
                    <a:pt x="33528" y="79908"/>
                  </a:lnTo>
                  <a:lnTo>
                    <a:pt x="40284" y="77482"/>
                  </a:lnTo>
                  <a:lnTo>
                    <a:pt x="50927" y="65227"/>
                  </a:lnTo>
                  <a:lnTo>
                    <a:pt x="52705" y="58394"/>
                  </a:lnTo>
                  <a:lnTo>
                    <a:pt x="52705" y="35547"/>
                  </a:lnTo>
                  <a:close/>
                </a:path>
                <a:path w="175895" h="80010">
                  <a:moveTo>
                    <a:pt x="95008" y="673"/>
                  </a:moveTo>
                  <a:lnTo>
                    <a:pt x="81203" y="673"/>
                  </a:lnTo>
                  <a:lnTo>
                    <a:pt x="81203" y="79235"/>
                  </a:lnTo>
                  <a:lnTo>
                    <a:pt x="95008" y="79235"/>
                  </a:lnTo>
                  <a:lnTo>
                    <a:pt x="95008" y="673"/>
                  </a:lnTo>
                  <a:close/>
                </a:path>
                <a:path w="175895" h="80010">
                  <a:moveTo>
                    <a:pt x="175818" y="30454"/>
                  </a:moveTo>
                  <a:lnTo>
                    <a:pt x="162102" y="2184"/>
                  </a:lnTo>
                  <a:lnTo>
                    <a:pt x="162102" y="24828"/>
                  </a:lnTo>
                  <a:lnTo>
                    <a:pt x="162102" y="55079"/>
                  </a:lnTo>
                  <a:lnTo>
                    <a:pt x="161302" y="58712"/>
                  </a:lnTo>
                  <a:lnTo>
                    <a:pt x="158623" y="62026"/>
                  </a:lnTo>
                  <a:lnTo>
                    <a:pt x="156629" y="64566"/>
                  </a:lnTo>
                  <a:lnTo>
                    <a:pt x="153555" y="66217"/>
                  </a:lnTo>
                  <a:lnTo>
                    <a:pt x="145999" y="66217"/>
                  </a:lnTo>
                  <a:lnTo>
                    <a:pt x="142811" y="64566"/>
                  </a:lnTo>
                  <a:lnTo>
                    <a:pt x="140830" y="62026"/>
                  </a:lnTo>
                  <a:lnTo>
                    <a:pt x="138137" y="58712"/>
                  </a:lnTo>
                  <a:lnTo>
                    <a:pt x="137452" y="55079"/>
                  </a:lnTo>
                  <a:lnTo>
                    <a:pt x="137452" y="24828"/>
                  </a:lnTo>
                  <a:lnTo>
                    <a:pt x="138137" y="21196"/>
                  </a:lnTo>
                  <a:lnTo>
                    <a:pt x="140830" y="17881"/>
                  </a:lnTo>
                  <a:lnTo>
                    <a:pt x="142811" y="15341"/>
                  </a:lnTo>
                  <a:lnTo>
                    <a:pt x="145999" y="13690"/>
                  </a:lnTo>
                  <a:lnTo>
                    <a:pt x="153555" y="13690"/>
                  </a:lnTo>
                  <a:lnTo>
                    <a:pt x="156629" y="15341"/>
                  </a:lnTo>
                  <a:lnTo>
                    <a:pt x="158623" y="17881"/>
                  </a:lnTo>
                  <a:lnTo>
                    <a:pt x="161302" y="21196"/>
                  </a:lnTo>
                  <a:lnTo>
                    <a:pt x="162102" y="24828"/>
                  </a:lnTo>
                  <a:lnTo>
                    <a:pt x="162102" y="2184"/>
                  </a:lnTo>
                  <a:lnTo>
                    <a:pt x="157835" y="0"/>
                  </a:lnTo>
                  <a:lnTo>
                    <a:pt x="141719" y="0"/>
                  </a:lnTo>
                  <a:lnTo>
                    <a:pt x="123710" y="30454"/>
                  </a:lnTo>
                  <a:lnTo>
                    <a:pt x="123710" y="49466"/>
                  </a:lnTo>
                  <a:lnTo>
                    <a:pt x="141719" y="79908"/>
                  </a:lnTo>
                  <a:lnTo>
                    <a:pt x="157835" y="79908"/>
                  </a:lnTo>
                  <a:lnTo>
                    <a:pt x="175818" y="49466"/>
                  </a:lnTo>
                  <a:lnTo>
                    <a:pt x="175818" y="30454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66700" y="6099467"/>
              <a:ext cx="131394" cy="785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21310" y="6099467"/>
              <a:ext cx="99060" cy="78740"/>
            </a:xfrm>
            <a:custGeom>
              <a:avLst/>
              <a:gdLst/>
              <a:ahLst/>
              <a:cxnLst/>
              <a:rect l="l" t="t" r="r" b="b"/>
              <a:pathLst>
                <a:path w="99060" h="78739">
                  <a:moveTo>
                    <a:pt x="54178" y="0"/>
                  </a:moveTo>
                  <a:lnTo>
                    <a:pt x="40347" y="0"/>
                  </a:lnTo>
                  <a:lnTo>
                    <a:pt x="40347" y="48120"/>
                  </a:lnTo>
                  <a:lnTo>
                    <a:pt x="12319" y="0"/>
                  </a:lnTo>
                  <a:lnTo>
                    <a:pt x="0" y="0"/>
                  </a:lnTo>
                  <a:lnTo>
                    <a:pt x="0" y="78574"/>
                  </a:lnTo>
                  <a:lnTo>
                    <a:pt x="13804" y="78574"/>
                  </a:lnTo>
                  <a:lnTo>
                    <a:pt x="13804" y="30353"/>
                  </a:lnTo>
                  <a:lnTo>
                    <a:pt x="41846" y="78574"/>
                  </a:lnTo>
                  <a:lnTo>
                    <a:pt x="54178" y="78574"/>
                  </a:lnTo>
                  <a:lnTo>
                    <a:pt x="54178" y="0"/>
                  </a:lnTo>
                  <a:close/>
                </a:path>
                <a:path w="99060" h="78739">
                  <a:moveTo>
                    <a:pt x="98958" y="12"/>
                  </a:moveTo>
                  <a:lnTo>
                    <a:pt x="85153" y="12"/>
                  </a:lnTo>
                  <a:lnTo>
                    <a:pt x="85153" y="78574"/>
                  </a:lnTo>
                  <a:lnTo>
                    <a:pt x="98958" y="78574"/>
                  </a:lnTo>
                  <a:lnTo>
                    <a:pt x="98958" y="12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8423998" y="0"/>
            <a:ext cx="720090" cy="6840220"/>
            <a:chOff x="8423998" y="0"/>
            <a:chExt cx="720090" cy="6840220"/>
          </a:xfrm>
        </p:grpSpPr>
        <p:sp>
          <p:nvSpPr>
            <p:cNvPr id="13" name="object 13"/>
            <p:cNvSpPr/>
            <p:nvPr/>
          </p:nvSpPr>
          <p:spPr>
            <a:xfrm>
              <a:off x="8423999" y="0"/>
              <a:ext cx="720090" cy="6840220"/>
            </a:xfrm>
            <a:custGeom>
              <a:avLst/>
              <a:gdLst/>
              <a:ahLst/>
              <a:cxnLst/>
              <a:rect l="l" t="t" r="r" b="b"/>
              <a:pathLst>
                <a:path w="720090" h="6840220">
                  <a:moveTo>
                    <a:pt x="720001" y="6120003"/>
                  </a:moveTo>
                  <a:lnTo>
                    <a:pt x="0" y="6120003"/>
                  </a:lnTo>
                  <a:lnTo>
                    <a:pt x="0" y="6840004"/>
                  </a:lnTo>
                  <a:lnTo>
                    <a:pt x="720001" y="6840004"/>
                  </a:lnTo>
                  <a:lnTo>
                    <a:pt x="720001" y="6120003"/>
                  </a:lnTo>
                  <a:close/>
                </a:path>
                <a:path w="720090" h="6840220">
                  <a:moveTo>
                    <a:pt x="720001" y="0"/>
                  </a:moveTo>
                  <a:lnTo>
                    <a:pt x="0" y="0"/>
                  </a:lnTo>
                  <a:lnTo>
                    <a:pt x="0" y="5400002"/>
                  </a:lnTo>
                  <a:lnTo>
                    <a:pt x="720001" y="5400002"/>
                  </a:lnTo>
                  <a:lnTo>
                    <a:pt x="720001" y="0"/>
                  </a:lnTo>
                  <a:close/>
                </a:path>
              </a:pathLst>
            </a:custGeom>
            <a:solidFill>
              <a:srgbClr val="0041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423998" y="5400001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720001" y="0"/>
                  </a:moveTo>
                  <a:lnTo>
                    <a:pt x="0" y="0"/>
                  </a:lnTo>
                  <a:lnTo>
                    <a:pt x="0" y="720001"/>
                  </a:lnTo>
                  <a:lnTo>
                    <a:pt x="720001" y="720001"/>
                  </a:lnTo>
                  <a:lnTo>
                    <a:pt x="720001" y="0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300" y="427291"/>
            <a:ext cx="2971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5" dirty="0"/>
              <a:t>...e </a:t>
            </a:r>
            <a:r>
              <a:rPr sz="2400" spc="-75" dirty="0"/>
              <a:t>perché </a:t>
            </a:r>
            <a:r>
              <a:rPr sz="2400" spc="-120" dirty="0"/>
              <a:t>siamo</a:t>
            </a:r>
            <a:r>
              <a:rPr sz="2400" spc="-80" dirty="0"/>
              <a:t> </a:t>
            </a:r>
            <a:r>
              <a:rPr sz="2400" spc="-165" dirty="0"/>
              <a:t>qui?</a:t>
            </a:r>
            <a:endParaRPr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491300" y="1152561"/>
            <a:ext cx="7246620" cy="348928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853440">
              <a:lnSpc>
                <a:spcPct val="101899"/>
              </a:lnSpc>
              <a:spcBef>
                <a:spcPts val="55"/>
              </a:spcBef>
            </a:pPr>
            <a:r>
              <a:rPr sz="170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Perché oggi, dopo una crisi senza precedenti, siamo in una</a:t>
            </a:r>
            <a:r>
              <a:rPr lang="it-IT" sz="170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fas</a:t>
            </a:r>
            <a:r>
              <a:rPr sz="170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70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sz="1700" b="1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rinascita culturale </a:t>
            </a:r>
            <a:r>
              <a:rPr sz="170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nostro settore e del modo</a:t>
            </a:r>
            <a:r>
              <a:rPr lang="it-IT" sz="170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dirty="0" err="1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stesso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70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concepire i luoghi in cui vivremo d’ora in avanti.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96520">
              <a:lnSpc>
                <a:spcPct val="101899"/>
              </a:lnSpc>
              <a:spcBef>
                <a:spcPts val="2200"/>
              </a:spcBef>
            </a:pPr>
            <a:r>
              <a:rPr sz="170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Perché vogliamo parlare con voi e con voi discutere di </a:t>
            </a:r>
            <a:r>
              <a:rPr sz="1700" b="1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rigenerazione di </a:t>
            </a:r>
            <a:r>
              <a:rPr sz="1700" b="1" dirty="0" err="1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spazi</a:t>
            </a:r>
            <a:r>
              <a:rPr sz="1700" b="1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urbani della vostra città</a:t>
            </a:r>
            <a:r>
              <a:rPr sz="170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sz="170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sz="1700" b="1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piazza ideale </a:t>
            </a:r>
            <a:r>
              <a:rPr sz="1700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dove vivere, condividere, arricchirsi...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700" b="1" dirty="0" err="1">
                <a:solidFill>
                  <a:srgbClr val="F36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trasformandone</a:t>
            </a:r>
            <a:r>
              <a:rPr sz="1700" b="1" dirty="0">
                <a:solidFill>
                  <a:srgbClr val="F36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700" b="1" dirty="0">
                <a:solidFill>
                  <a:srgbClr val="F36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uno spazio </a:t>
            </a:r>
            <a:r>
              <a:rPr sz="1700" b="1" dirty="0" err="1">
                <a:solidFill>
                  <a:srgbClr val="F36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esistente</a:t>
            </a:r>
            <a:r>
              <a:rPr sz="1700" b="1" dirty="0">
                <a:solidFill>
                  <a:srgbClr val="F36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1899"/>
              </a:lnSpc>
              <a:spcBef>
                <a:spcPts val="2200"/>
              </a:spcBef>
            </a:pPr>
            <a:r>
              <a:rPr sz="1700" b="1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Vogliamo dar vita insieme ad un modello di piazza – come luogo di vita e di crescita – che nasca direttamente dalle esigenze e </a:t>
            </a:r>
            <a:r>
              <a:rPr sz="1700" b="1" dirty="0" err="1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</a:t>
            </a:r>
            <a:r>
              <a:rPr sz="1700" b="1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b="1" dirty="0" err="1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desideri</a:t>
            </a:r>
            <a:r>
              <a:rPr lang="it-IT" sz="1700" b="1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b="1" dirty="0">
                <a:solidFill>
                  <a:srgbClr val="004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chi la frequenta... VOI!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394258" y="5907963"/>
            <a:ext cx="687324" cy="315595"/>
            <a:chOff x="5796000" y="5863577"/>
            <a:chExt cx="624840" cy="315595"/>
          </a:xfrm>
        </p:grpSpPr>
        <p:sp>
          <p:nvSpPr>
            <p:cNvPr id="5" name="object 5"/>
            <p:cNvSpPr/>
            <p:nvPr/>
          </p:nvSpPr>
          <p:spPr>
            <a:xfrm>
              <a:off x="5796000" y="5865279"/>
              <a:ext cx="315201" cy="20048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42862" y="5863577"/>
              <a:ext cx="132778" cy="2038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01740" y="5865101"/>
              <a:ext cx="119380" cy="200660"/>
            </a:xfrm>
            <a:custGeom>
              <a:avLst/>
              <a:gdLst/>
              <a:ahLst/>
              <a:cxnLst/>
              <a:rect l="l" t="t" r="r" b="b"/>
              <a:pathLst>
                <a:path w="119379" h="200660">
                  <a:moveTo>
                    <a:pt x="11883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82550"/>
                  </a:lnTo>
                  <a:lnTo>
                    <a:pt x="0" y="116840"/>
                  </a:lnTo>
                  <a:lnTo>
                    <a:pt x="0" y="166370"/>
                  </a:lnTo>
                  <a:lnTo>
                    <a:pt x="0" y="200660"/>
                  </a:lnTo>
                  <a:lnTo>
                    <a:pt x="118833" y="200660"/>
                  </a:lnTo>
                  <a:lnTo>
                    <a:pt x="118833" y="166370"/>
                  </a:lnTo>
                  <a:lnTo>
                    <a:pt x="35217" y="166370"/>
                  </a:lnTo>
                  <a:lnTo>
                    <a:pt x="35217" y="116840"/>
                  </a:lnTo>
                  <a:lnTo>
                    <a:pt x="106413" y="116840"/>
                  </a:lnTo>
                  <a:lnTo>
                    <a:pt x="106413" y="82550"/>
                  </a:lnTo>
                  <a:lnTo>
                    <a:pt x="35217" y="82550"/>
                  </a:lnTo>
                  <a:lnTo>
                    <a:pt x="35217" y="35560"/>
                  </a:lnTo>
                  <a:lnTo>
                    <a:pt x="118833" y="35560"/>
                  </a:lnTo>
                  <a:lnTo>
                    <a:pt x="118833" y="0"/>
                  </a:lnTo>
                  <a:close/>
                </a:path>
              </a:pathLst>
            </a:custGeom>
            <a:solidFill>
              <a:srgbClr val="0041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71146" y="6098806"/>
              <a:ext cx="175895" cy="80010"/>
            </a:xfrm>
            <a:custGeom>
              <a:avLst/>
              <a:gdLst/>
              <a:ahLst/>
              <a:cxnLst/>
              <a:rect l="l" t="t" r="r" b="b"/>
              <a:pathLst>
                <a:path w="175895" h="80010">
                  <a:moveTo>
                    <a:pt x="52705" y="35547"/>
                  </a:moveTo>
                  <a:lnTo>
                    <a:pt x="25971" y="35547"/>
                  </a:lnTo>
                  <a:lnTo>
                    <a:pt x="25971" y="48348"/>
                  </a:lnTo>
                  <a:lnTo>
                    <a:pt x="38989" y="48348"/>
                  </a:lnTo>
                  <a:lnTo>
                    <a:pt x="38989" y="55397"/>
                  </a:lnTo>
                  <a:lnTo>
                    <a:pt x="38100" y="58940"/>
                  </a:lnTo>
                  <a:lnTo>
                    <a:pt x="33528" y="64566"/>
                  </a:lnTo>
                  <a:lnTo>
                    <a:pt x="30137" y="66217"/>
                  </a:lnTo>
                  <a:lnTo>
                    <a:pt x="22186" y="66217"/>
                  </a:lnTo>
                  <a:lnTo>
                    <a:pt x="19113" y="64681"/>
                  </a:lnTo>
                  <a:lnTo>
                    <a:pt x="14439" y="58826"/>
                  </a:lnTo>
                  <a:lnTo>
                    <a:pt x="13741" y="55079"/>
                  </a:lnTo>
                  <a:lnTo>
                    <a:pt x="13741" y="24828"/>
                  </a:lnTo>
                  <a:lnTo>
                    <a:pt x="14439" y="21196"/>
                  </a:lnTo>
                  <a:lnTo>
                    <a:pt x="19113" y="15341"/>
                  </a:lnTo>
                  <a:lnTo>
                    <a:pt x="22186" y="13690"/>
                  </a:lnTo>
                  <a:lnTo>
                    <a:pt x="33020" y="13690"/>
                  </a:lnTo>
                  <a:lnTo>
                    <a:pt x="37109" y="17780"/>
                  </a:lnTo>
                  <a:lnTo>
                    <a:pt x="38696" y="25171"/>
                  </a:lnTo>
                  <a:lnTo>
                    <a:pt x="52603" y="25171"/>
                  </a:lnTo>
                  <a:lnTo>
                    <a:pt x="49949" y="15659"/>
                  </a:lnTo>
                  <a:lnTo>
                    <a:pt x="44729" y="7620"/>
                  </a:lnTo>
                  <a:lnTo>
                    <a:pt x="36779" y="2082"/>
                  </a:lnTo>
                  <a:lnTo>
                    <a:pt x="25971" y="0"/>
                  </a:lnTo>
                  <a:lnTo>
                    <a:pt x="18021" y="0"/>
                  </a:lnTo>
                  <a:lnTo>
                    <a:pt x="0" y="30454"/>
                  </a:lnTo>
                  <a:lnTo>
                    <a:pt x="0" y="49466"/>
                  </a:lnTo>
                  <a:lnTo>
                    <a:pt x="18211" y="79908"/>
                  </a:lnTo>
                  <a:lnTo>
                    <a:pt x="33528" y="79908"/>
                  </a:lnTo>
                  <a:lnTo>
                    <a:pt x="40284" y="77482"/>
                  </a:lnTo>
                  <a:lnTo>
                    <a:pt x="50927" y="65227"/>
                  </a:lnTo>
                  <a:lnTo>
                    <a:pt x="52705" y="58394"/>
                  </a:lnTo>
                  <a:lnTo>
                    <a:pt x="52705" y="35547"/>
                  </a:lnTo>
                  <a:close/>
                </a:path>
                <a:path w="175895" h="80010">
                  <a:moveTo>
                    <a:pt x="95008" y="673"/>
                  </a:moveTo>
                  <a:lnTo>
                    <a:pt x="81203" y="673"/>
                  </a:lnTo>
                  <a:lnTo>
                    <a:pt x="81203" y="79235"/>
                  </a:lnTo>
                  <a:lnTo>
                    <a:pt x="95008" y="79235"/>
                  </a:lnTo>
                  <a:lnTo>
                    <a:pt x="95008" y="673"/>
                  </a:lnTo>
                  <a:close/>
                </a:path>
                <a:path w="175895" h="80010">
                  <a:moveTo>
                    <a:pt x="175818" y="30454"/>
                  </a:moveTo>
                  <a:lnTo>
                    <a:pt x="162102" y="2184"/>
                  </a:lnTo>
                  <a:lnTo>
                    <a:pt x="162102" y="24828"/>
                  </a:lnTo>
                  <a:lnTo>
                    <a:pt x="162102" y="55079"/>
                  </a:lnTo>
                  <a:lnTo>
                    <a:pt x="161302" y="58712"/>
                  </a:lnTo>
                  <a:lnTo>
                    <a:pt x="158623" y="62026"/>
                  </a:lnTo>
                  <a:lnTo>
                    <a:pt x="156629" y="64566"/>
                  </a:lnTo>
                  <a:lnTo>
                    <a:pt x="153555" y="66217"/>
                  </a:lnTo>
                  <a:lnTo>
                    <a:pt x="145999" y="66217"/>
                  </a:lnTo>
                  <a:lnTo>
                    <a:pt x="142811" y="64566"/>
                  </a:lnTo>
                  <a:lnTo>
                    <a:pt x="140830" y="62026"/>
                  </a:lnTo>
                  <a:lnTo>
                    <a:pt x="138137" y="58712"/>
                  </a:lnTo>
                  <a:lnTo>
                    <a:pt x="137452" y="55079"/>
                  </a:lnTo>
                  <a:lnTo>
                    <a:pt x="137452" y="24828"/>
                  </a:lnTo>
                  <a:lnTo>
                    <a:pt x="138137" y="21196"/>
                  </a:lnTo>
                  <a:lnTo>
                    <a:pt x="140830" y="17881"/>
                  </a:lnTo>
                  <a:lnTo>
                    <a:pt x="142811" y="15341"/>
                  </a:lnTo>
                  <a:lnTo>
                    <a:pt x="145999" y="13690"/>
                  </a:lnTo>
                  <a:lnTo>
                    <a:pt x="153555" y="13690"/>
                  </a:lnTo>
                  <a:lnTo>
                    <a:pt x="156629" y="15341"/>
                  </a:lnTo>
                  <a:lnTo>
                    <a:pt x="158623" y="17881"/>
                  </a:lnTo>
                  <a:lnTo>
                    <a:pt x="161302" y="21196"/>
                  </a:lnTo>
                  <a:lnTo>
                    <a:pt x="162102" y="24828"/>
                  </a:lnTo>
                  <a:lnTo>
                    <a:pt x="162102" y="2184"/>
                  </a:lnTo>
                  <a:lnTo>
                    <a:pt x="157835" y="0"/>
                  </a:lnTo>
                  <a:lnTo>
                    <a:pt x="141719" y="0"/>
                  </a:lnTo>
                  <a:lnTo>
                    <a:pt x="123710" y="30454"/>
                  </a:lnTo>
                  <a:lnTo>
                    <a:pt x="123710" y="49466"/>
                  </a:lnTo>
                  <a:lnTo>
                    <a:pt x="141719" y="79908"/>
                  </a:lnTo>
                  <a:lnTo>
                    <a:pt x="157835" y="79908"/>
                  </a:lnTo>
                  <a:lnTo>
                    <a:pt x="175818" y="49466"/>
                  </a:lnTo>
                  <a:lnTo>
                    <a:pt x="175818" y="30454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66700" y="6099467"/>
              <a:ext cx="131394" cy="785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21310" y="6099467"/>
              <a:ext cx="99060" cy="78740"/>
            </a:xfrm>
            <a:custGeom>
              <a:avLst/>
              <a:gdLst/>
              <a:ahLst/>
              <a:cxnLst/>
              <a:rect l="l" t="t" r="r" b="b"/>
              <a:pathLst>
                <a:path w="99060" h="78739">
                  <a:moveTo>
                    <a:pt x="54178" y="0"/>
                  </a:moveTo>
                  <a:lnTo>
                    <a:pt x="40347" y="0"/>
                  </a:lnTo>
                  <a:lnTo>
                    <a:pt x="40347" y="48120"/>
                  </a:lnTo>
                  <a:lnTo>
                    <a:pt x="12319" y="0"/>
                  </a:lnTo>
                  <a:lnTo>
                    <a:pt x="0" y="0"/>
                  </a:lnTo>
                  <a:lnTo>
                    <a:pt x="0" y="78574"/>
                  </a:lnTo>
                  <a:lnTo>
                    <a:pt x="13804" y="78574"/>
                  </a:lnTo>
                  <a:lnTo>
                    <a:pt x="13804" y="30353"/>
                  </a:lnTo>
                  <a:lnTo>
                    <a:pt x="41846" y="78574"/>
                  </a:lnTo>
                  <a:lnTo>
                    <a:pt x="54178" y="78574"/>
                  </a:lnTo>
                  <a:lnTo>
                    <a:pt x="54178" y="0"/>
                  </a:lnTo>
                  <a:close/>
                </a:path>
                <a:path w="99060" h="78739">
                  <a:moveTo>
                    <a:pt x="98958" y="12"/>
                  </a:moveTo>
                  <a:lnTo>
                    <a:pt x="85153" y="12"/>
                  </a:lnTo>
                  <a:lnTo>
                    <a:pt x="85153" y="78574"/>
                  </a:lnTo>
                  <a:lnTo>
                    <a:pt x="98958" y="78574"/>
                  </a:lnTo>
                  <a:lnTo>
                    <a:pt x="98958" y="12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2" y="5861050"/>
            <a:ext cx="6826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905000" y="1898650"/>
            <a:ext cx="4648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i="1" dirty="0">
                <a:solidFill>
                  <a:schemeClr val="tx2"/>
                </a:solidFill>
              </a:rPr>
              <a:t>Alcuni riferimenti per progettare la piazza che vorresti  </a:t>
            </a:r>
          </a:p>
        </p:txBody>
      </p:sp>
    </p:spTree>
    <p:extLst>
      <p:ext uri="{BB962C8B-B14F-4D97-AF65-F5344CB8AC3E}">
        <p14:creationId xmlns:p14="http://schemas.microsoft.com/office/powerpoint/2010/main" val="52881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6434138" cy="97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1850"/>
            <a:ext cx="4029387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46" y="829217"/>
            <a:ext cx="4028507" cy="206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2660648"/>
            <a:ext cx="3919253" cy="272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6" y="4201433"/>
            <a:ext cx="4257987" cy="104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937250"/>
            <a:ext cx="6826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990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9850"/>
            <a:ext cx="6672263" cy="1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11615"/>
            <a:ext cx="3809162" cy="300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1280188"/>
            <a:ext cx="3888777" cy="307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04800" y="4870450"/>
            <a:ext cx="731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Disegno di superfici anche verticali e foratura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Inserimento di giochi e oggetti da usare (scivoli, sedute, scavi nel terreno)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Disegno delle aree verdi, pavimentate, campi gioco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51" y="6013450"/>
            <a:ext cx="6826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928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6484"/>
            <a:ext cx="5718717" cy="118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61532"/>
            <a:ext cx="3990056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33652"/>
            <a:ext cx="3606602" cy="180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66" y="3270251"/>
            <a:ext cx="364904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378" y="4946650"/>
            <a:ext cx="4648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Piazza sopraelevata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Specchi d’acqua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Percorsi, pensiline, installazioni</a:t>
            </a: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77" y="5937250"/>
            <a:ext cx="6826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32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030" y="1289050"/>
            <a:ext cx="529137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2" y="3651249"/>
            <a:ext cx="5254625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39751" y="298450"/>
            <a:ext cx="5627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Parco Biblioteca degli Alberi, Milano – Italia</a:t>
            </a:r>
          </a:p>
          <a:p>
            <a:endParaRPr lang="it-IT" sz="1600" dirty="0"/>
          </a:p>
          <a:p>
            <a:r>
              <a:rPr lang="it-IT" dirty="0"/>
              <a:t>Sedute e pavimentazioni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910262"/>
            <a:ext cx="6826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869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418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</TotalTime>
  <Words>475</Words>
  <Application>Microsoft Office PowerPoint</Application>
  <PresentationFormat>Personalizzato</PresentationFormat>
  <Paragraphs>51</Paragraphs>
  <Slides>11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Verdana</vt:lpstr>
      <vt:lpstr>Wingdings</vt:lpstr>
      <vt:lpstr>Office Theme</vt:lpstr>
      <vt:lpstr>Presentazione standard di PowerPoint</vt:lpstr>
      <vt:lpstr>Innanzitutto... cos’è ANCE?</vt:lpstr>
      <vt:lpstr>...e chi siamo noi?</vt:lpstr>
      <vt:lpstr>...e perché siamo qui?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VOI... QUALE PIAZZA VORRESTE?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Scuole 2022.qxp_Giovani</dc:title>
  <dc:creator>EdilStampa</dc:creator>
  <cp:lastModifiedBy>Francesca Monfrini</cp:lastModifiedBy>
  <cp:revision>9</cp:revision>
  <dcterms:created xsi:type="dcterms:W3CDTF">2022-01-25T10:03:34Z</dcterms:created>
  <dcterms:modified xsi:type="dcterms:W3CDTF">2022-02-03T16:28:24Z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2022-01-19T00:00:00Z</vt:filetime>
  </property>
  <property fmtid="{D5CDD505-2E9C-101B-9397-08002B2CF9AE}" pid="3" name="Creator">
    <vt:lpwstr>QuarkXPress 14.0</vt:lpwstr>
  </property>
  <property fmtid="{D5CDD505-2E9C-101B-9397-08002B2CF9AE}" pid="4" name="LastSaved">
    <vt:filetime>2022-01-25T00:00:00Z</vt:filetime>
  </property>
</Properties>
</file>